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5" r:id="rId12"/>
    <p:sldId id="266" r:id="rId1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08005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4"/>
    <p:restoredTop sz="94728"/>
  </p:normalViewPr>
  <p:slideViewPr>
    <p:cSldViewPr snapToGrid="0">
      <p:cViewPr>
        <p:scale>
          <a:sx n="102" d="100"/>
          <a:sy n="102" d="100"/>
        </p:scale>
        <p:origin x="24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DACC1-927A-B949-8AE2-44670A36C68F}" type="datetimeFigureOut">
              <a:t>21/7/2023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9C53F-6622-7942-94EC-3EC4A9E5C872}" type="slidenum"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90793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C53F-6622-7942-94EC-3EC4A9E5C872}" type="slidenum">
              <a:t>1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56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C53F-6622-7942-94EC-3EC4A9E5C872}" type="slidenum">
              <a:rPr lang="en-TH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83035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C53F-6622-7942-94EC-3EC4A9E5C872}" type="slidenum">
              <a:rPr lang="en-TH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5016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C53F-6622-7942-94EC-3EC4A9E5C872}" type="slidenum">
              <a:rPr lang="en-TH"/>
              <a:t>12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710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50795F5F-0A6E-E14E-A9BE-B0B8985AFFFF}" type="datetime1">
              <a:t>21/7/2023 R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9F2CFF4-BC62-3F46-AF3B-C37FD6C4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6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CE97865E-B981-194F-ACFD-556143F09117}" type="datetime1">
              <a:t>21/7/2023 R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58EE9C1-E93C-660F-809F-7F4A3A07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9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8FC0A15D-7522-2F4F-ADA2-DAE1C91F7BDB}" type="datetime1">
              <a:t>21/7/2023 R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3F78FD-8C29-2C73-D936-3F417615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54E31A33-4603-774F-A06A-91C579A466A3}" type="datetime1">
              <a:t>21/7/2023 R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TH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B9A724-A311-519E-A6BA-87DAA9BBA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1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4F1F8E67-9516-0F40-A994-DAC1F3EC85CB}" type="datetime1">
              <a:t>21/7/2023 R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3031CB2-ABD9-2859-40E2-E23B4629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5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BAF8F756-46A6-C944-AAB0-4B5616EB8070}" type="datetime1">
              <a:t>21/7/2023 R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728DC67-E2F0-9123-35C9-93420C04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9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B07B33F4-5137-2844-A8EA-8E34194992E4}" type="datetime1">
              <a:t>21/7/2023 R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068ABBFF-10CD-9434-D5AA-0EA4D25C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1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ABA2FCEC-441B-CD4B-B8B1-B6938AA00A73}" type="datetime1">
              <a:t>21/7/2023 R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3480EAD-4F5E-3A69-E440-E66C02C6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E8E60723-875D-5A4B-860A-8D56FFA0DEA7}" type="datetime1">
              <a:t>21/7/2023 R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2EA89DA-206C-9DFB-534E-F69BEABC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5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02C8FAA8-73A4-E64B-979A-F5674F4F22F6}" type="datetime1">
              <a:t>21/7/2023 R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407F584-EAA5-8803-DE23-573D4400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8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/>
          <a:lstStyle/>
          <a:p>
            <a:fld id="{D526654F-E126-C244-A6DE-1CF41E4E447A}" type="datetime1">
              <a:t>21/7/2023 R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6CF9C4D-80AC-C84A-1358-E2500E7DF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9291"/>
            <a:ext cx="1543050" cy="23586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NP Happy new year" panose="02000000000000000000" pitchFamily="2" charset="0"/>
                <a:cs typeface="NP Happy new year" panose="02000000000000000000" pitchFamily="2" charset="0"/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8040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P Happy new year" panose="02000000000000000000" pitchFamily="2" charset="0"/>
          <a:ea typeface="+mj-ea"/>
          <a:cs typeface="NP Happy new year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P Happy new year" panose="02000000000000000000" pitchFamily="2" charset="0"/>
          <a:ea typeface="+mn-ea"/>
          <a:cs typeface="NP Happy new year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P Happy new year" panose="02000000000000000000" pitchFamily="2" charset="0"/>
          <a:ea typeface="+mn-ea"/>
          <a:cs typeface="NP Happy new year" panose="02000000000000000000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P Happy new year" panose="02000000000000000000" pitchFamily="2" charset="0"/>
          <a:ea typeface="+mn-ea"/>
          <a:cs typeface="NP Happy new year" panose="02000000000000000000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P Happy new year" panose="02000000000000000000" pitchFamily="2" charset="0"/>
          <a:ea typeface="+mn-ea"/>
          <a:cs typeface="NP Happy new year" panose="02000000000000000000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P Happy new year" panose="02000000000000000000" pitchFamily="2" charset="0"/>
          <a:ea typeface="+mn-ea"/>
          <a:cs typeface="NP Happy new year" panose="02000000000000000000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D3E5-2A83-6C45-19F0-F5F925F4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10" y="104503"/>
            <a:ext cx="5991496" cy="2356556"/>
          </a:xfrm>
        </p:spPr>
        <p:txBody>
          <a:bodyPr>
            <a:normAutofit/>
          </a:bodyPr>
          <a:lstStyle/>
          <a:p>
            <a:pPr algn="ctr"/>
            <a:r>
              <a:rPr lang="th-TH" sz="4000" b="1">
                <a:solidFill>
                  <a:schemeClr val="bg2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ปิดไฟเตือน</a:t>
            </a:r>
            <a:br>
              <a:rPr lang="en-US" sz="4000" b="1">
                <a:solidFill>
                  <a:schemeClr val="bg2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</a:br>
            <a:r>
              <a:rPr lang="en-US" sz="4000" b="1">
                <a:solidFill>
                  <a:srgbClr val="FFC000"/>
                </a:solidFill>
              </a:rPr>
              <a:t>i</a:t>
            </a:r>
            <a:r>
              <a:rPr lang="en-US" sz="4000" b="1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-Eloop</a:t>
            </a:r>
            <a:r>
              <a:rPr lang="en-US" sz="4000" b="1">
                <a:solidFill>
                  <a:schemeClr val="bg2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 sz="4000" b="1">
                <a:solidFill>
                  <a:schemeClr val="bg2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และ </a:t>
            </a:r>
            <a:r>
              <a:rPr lang="en-US" sz="4000" b="1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i-Stop</a:t>
            </a:r>
            <a:endParaRPr lang="en-TH" sz="4000" b="1">
              <a:solidFill>
                <a:srgbClr val="FFC000"/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FB8FC743-A305-7496-9C9B-5C6F3670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42425"/>
            <a:ext cx="6858000" cy="3086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41F14A-5304-C76F-78BF-9F3195FA2982}"/>
              </a:ext>
            </a:extLst>
          </p:cNvPr>
          <p:cNvSpPr txBox="1"/>
          <p:nvPr/>
        </p:nvSpPr>
        <p:spPr>
          <a:xfrm>
            <a:off x="-1" y="11785348"/>
            <a:ext cx="524256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700" b="1">
                <a:latin typeface="NP Happy new year" panose="02000000000000000000" pitchFamily="2" charset="0"/>
                <a:cs typeface="NP Happy new year" panose="02000000000000000000" pitchFamily="2" charset="0"/>
              </a:rPr>
              <a:t>ขอบคุณ</a:t>
            </a:r>
            <a:endParaRPr lang="en-US" sz="700" b="1"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r>
              <a:rPr lang="en-US" sz="700">
                <a:latin typeface="NP Happy new year" panose="02000000000000000000" pitchFamily="2" charset="0"/>
                <a:cs typeface="NP Happy new year" panose="02000000000000000000" pitchFamily="2" charset="0"/>
              </a:rPr>
              <a:t>- </a:t>
            </a:r>
            <a:r>
              <a:rPr lang="th-TH" sz="700">
                <a:latin typeface="NP Happy new year" panose="02000000000000000000" pitchFamily="2" charset="0"/>
                <a:cs typeface="NP Happy new year" panose="02000000000000000000" pitchFamily="2" charset="0"/>
              </a:rPr>
              <a:t>ไฟล์ </a:t>
            </a:r>
            <a:r>
              <a:rPr lang="en-US" sz="700">
                <a:latin typeface="NP Happy new year" panose="02000000000000000000" pitchFamily="2" charset="0"/>
                <a:cs typeface="NP Happy new year" panose="02000000000000000000" pitchFamily="2" charset="0"/>
              </a:rPr>
              <a:t>sheet https://www.youtube.com/watch?v=N9si40XZbcg</a:t>
            </a:r>
          </a:p>
          <a:p>
            <a:r>
              <a:rPr lang="en-US" sz="700">
                <a:latin typeface="NP Happy new year" panose="02000000000000000000" pitchFamily="2" charset="0"/>
                <a:cs typeface="NP Happy new year" panose="02000000000000000000" pitchFamily="2" charset="0"/>
              </a:rPr>
              <a:t>- </a:t>
            </a:r>
            <a:r>
              <a:rPr lang="th-TH" sz="700">
                <a:latin typeface="NP Happy new year" panose="02000000000000000000" pitchFamily="2" charset="0"/>
                <a:cs typeface="NP Happy new year" panose="02000000000000000000" pitchFamily="2" charset="0"/>
              </a:rPr>
              <a:t>ฟอนต์ </a:t>
            </a:r>
            <a:r>
              <a:rPr lang="en-US" sz="700">
                <a:latin typeface="NP Happy new year" panose="02000000000000000000" pitchFamily="2" charset="0"/>
                <a:cs typeface="NP Happy new year" panose="02000000000000000000" pitchFamily="2" charset="0"/>
              </a:rPr>
              <a:t>NP Happy new year </a:t>
            </a:r>
            <a:r>
              <a:rPr lang="en-TH" sz="700">
                <a:latin typeface="NP Happy new year" panose="02000000000000000000" pitchFamily="2" charset="0"/>
                <a:cs typeface="NP Happy new year" panose="02000000000000000000" pitchFamily="2" charset="0"/>
              </a:rPr>
              <a:t>https://www.f0nt.com/release/np-happy-new-year/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32FC5C-529C-22CB-D6A5-31E6694CAE9E}"/>
              </a:ext>
            </a:extLst>
          </p:cNvPr>
          <p:cNvSpPr txBox="1">
            <a:spLocks/>
          </p:cNvSpPr>
          <p:nvPr/>
        </p:nvSpPr>
        <p:spPr>
          <a:xfrm>
            <a:off x="313510" y="8006775"/>
            <a:ext cx="6234774" cy="1076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 sz="2800"/>
              <a:t>ข้อมูลรถ</a:t>
            </a:r>
          </a:p>
          <a:p>
            <a:r>
              <a:rPr lang="th-TH" sz="2800"/>
              <a:t>ไม่เคยแก้โค้ดมาก่อน</a:t>
            </a:r>
          </a:p>
          <a:p>
            <a:r>
              <a:rPr lang="en-US" sz="2800"/>
              <a:t>M2D </a:t>
            </a:r>
            <a:r>
              <a:rPr lang="th-TH" sz="2800"/>
              <a:t>ปี </a:t>
            </a:r>
            <a:r>
              <a:rPr lang="en-US" sz="2800"/>
              <a:t>2016</a:t>
            </a:r>
            <a:r>
              <a:rPr lang="th-TH" sz="2800"/>
              <a:t> เช็คศูนย์สม่ำเสมอ</a:t>
            </a:r>
            <a:endParaRPr lang="en-US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4EEB-7F62-EEE6-8482-20D135B962A8}"/>
              </a:ext>
            </a:extLst>
          </p:cNvPr>
          <p:cNvSpPr txBox="1"/>
          <p:nvPr/>
        </p:nvSpPr>
        <p:spPr>
          <a:xfrm>
            <a:off x="2" y="10914727"/>
            <a:ext cx="68579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600">
                <a:latin typeface="NP Happy new year" panose="02000000000000000000" pitchFamily="2" charset="0"/>
                <a:cs typeface="NP Happy new year" panose="02000000000000000000" pitchFamily="2" charset="0"/>
              </a:rPr>
              <a:t>รถไม่เคยมีปัญหา ติดไฟแดงทีไรเครื่องดับตลอดหกปีจนชิน พอใจที่มี </a:t>
            </a:r>
            <a:r>
              <a:rPr lang="en-US" sz="1600">
                <a:solidFill>
                  <a:schemeClr val="accent4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i-stop </a:t>
            </a:r>
            <a:r>
              <a:rPr lang="en-US" sz="1600">
                <a:latin typeface="NP Happy new year" panose="02000000000000000000" pitchFamily="2" charset="0"/>
                <a:cs typeface="NP Happy new year" panose="02000000000000000000" pitchFamily="2" charset="0"/>
              </a:rPr>
              <a:t>+ </a:t>
            </a:r>
            <a:r>
              <a:rPr lang="en-US" sz="1600">
                <a:solidFill>
                  <a:schemeClr val="accent4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i-eloop</a:t>
            </a:r>
            <a:r>
              <a:rPr lang="th-TH" sz="1600">
                <a:latin typeface="NP Happy new year" panose="02000000000000000000" pitchFamily="2" charset="0"/>
                <a:cs typeface="NP Happy new year" panose="02000000000000000000" pitchFamily="2" charset="0"/>
              </a:rPr>
              <a:t> เมื่ออุปกรณ์ถึงเวลาเปลี่ยนเราเข้าใจเขา แต่เงินในกระเป๋าเราไม่เอาด้วย จึงเลือกวิธีนี้</a:t>
            </a:r>
            <a:endParaRPr lang="en-TH" sz="16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4B99E49-BC2F-BD5B-4D82-005B3CDE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34701"/>
            <a:ext cx="1543050" cy="250452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79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B02E15-B180-89BF-7BFB-B032A5EE7482}"/>
              </a:ext>
            </a:extLst>
          </p:cNvPr>
          <p:cNvSpPr txBox="1">
            <a:spLocks/>
          </p:cNvSpPr>
          <p:nvPr/>
        </p:nvSpPr>
        <p:spPr>
          <a:xfrm>
            <a:off x="471488" y="649114"/>
            <a:ext cx="5915025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IC   - 720-01-01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B2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9DF64-F923-6999-0922-1F526C4148B4}"/>
              </a:ext>
            </a:extLst>
          </p:cNvPr>
          <p:cNvSpPr txBox="1"/>
          <p:nvPr/>
        </p:nvSpPr>
        <p:spPr>
          <a:xfrm>
            <a:off x="471488" y="2068343"/>
            <a:ext cx="5915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กดเพ็จ </a:t>
            </a:r>
            <a:r>
              <a:rPr lang="en-US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“Donate &amp; Tutorial”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ตรง </a:t>
            </a:r>
            <a:r>
              <a:rPr lang="en-US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i-stop </a:t>
            </a:r>
            <a:r>
              <a:rPr lang="th-TH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เลือกโค้ด </a:t>
            </a:r>
            <a:r>
              <a:rPr lang="en-US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720-01-01 </a:t>
            </a:r>
            <a:r>
              <a:rPr lang="en-US" sz="1800">
                <a:solidFill>
                  <a:schemeClr val="accent6">
                    <a:lumMod val="60000"/>
                    <a:lumOff val="4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  <a:endParaRPr lang="en-TH" sz="1800">
              <a:solidFill>
                <a:schemeClr val="accent6">
                  <a:lumMod val="60000"/>
                  <a:lumOff val="4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6D3C5-6AB5-1967-43F3-57DC8E71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8202922"/>
            <a:ext cx="3670300" cy="308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A6191-404D-3297-F5CD-9B73A3FD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028"/>
            <a:ext cx="6858000" cy="2177540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1A809D3-4D13-54B4-A8A3-F9AF6C317431}"/>
              </a:ext>
            </a:extLst>
          </p:cNvPr>
          <p:cNvCxnSpPr/>
          <p:nvPr/>
        </p:nvCxnSpPr>
        <p:spPr>
          <a:xfrm rot="5400000">
            <a:off x="3928259" y="3080120"/>
            <a:ext cx="1830822" cy="109993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64FBAF5-22DF-ED74-8D80-DA0F3F00E7C7}"/>
              </a:ext>
            </a:extLst>
          </p:cNvPr>
          <p:cNvCxnSpPr>
            <a:cxnSpLocks/>
          </p:cNvCxnSpPr>
          <p:nvPr/>
        </p:nvCxnSpPr>
        <p:spPr>
          <a:xfrm rot="5400000">
            <a:off x="2657150" y="6566367"/>
            <a:ext cx="1775615" cy="149749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9AA072-DC61-12CF-FF40-70A9A7D55EFF}"/>
              </a:ext>
            </a:extLst>
          </p:cNvPr>
          <p:cNvSpPr txBox="1"/>
          <p:nvPr/>
        </p:nvSpPr>
        <p:spPr>
          <a:xfrm>
            <a:off x="3111462" y="753662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01100010</a:t>
            </a:r>
            <a:r>
              <a:rPr lang="en-TH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2</a:t>
            </a:r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 = 62</a:t>
            </a:r>
            <a:r>
              <a:rPr lang="en-TH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16</a:t>
            </a:r>
            <a:r>
              <a:rPr lang="th-TH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= 98</a:t>
            </a:r>
            <a:r>
              <a:rPr lang="en-US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10</a:t>
            </a:r>
            <a:endParaRPr lang="en-TH" baseline="-250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F5AC249-5A61-D796-30F6-F55B7A81301F}"/>
              </a:ext>
            </a:extLst>
          </p:cNvPr>
          <p:cNvSpPr/>
          <p:nvPr/>
        </p:nvSpPr>
        <p:spPr>
          <a:xfrm>
            <a:off x="4465353" y="8063838"/>
            <a:ext cx="2318909" cy="708909"/>
          </a:xfrm>
          <a:prstGeom prst="wedgeRoundRectCallout">
            <a:avLst>
              <a:gd name="adj1" fmla="val -67506"/>
              <a:gd name="adj2" fmla="val 1870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เซต </a:t>
            </a:r>
            <a:r>
              <a:rPr lang="en-US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b4 </a:t>
            </a:r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เป็น </a:t>
            </a:r>
            <a:r>
              <a:rPr lang="en-US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0</a:t>
            </a:r>
            <a:endParaRPr lang="th-TH" sz="20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68CE3-D07E-291A-200C-E271BE7DB8C4}"/>
              </a:ext>
            </a:extLst>
          </p:cNvPr>
          <p:cNvSpPr txBox="1"/>
          <p:nvPr/>
        </p:nvSpPr>
        <p:spPr>
          <a:xfrm>
            <a:off x="5360474" y="3954433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โค้ดเก่าอยู่บน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18130-2101-C006-9F9C-CB78C4549425}"/>
              </a:ext>
            </a:extLst>
          </p:cNvPr>
          <p:cNvSpPr txBox="1"/>
          <p:nvPr/>
        </p:nvSpPr>
        <p:spPr>
          <a:xfrm>
            <a:off x="5286736" y="6624597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โค้ดใหม่อยู่ล่าง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37924B-B4E1-A35E-2F7A-00E7EA0FCCA3}"/>
              </a:ext>
            </a:extLst>
          </p:cNvPr>
          <p:cNvCxnSpPr/>
          <p:nvPr/>
        </p:nvCxnSpPr>
        <p:spPr>
          <a:xfrm flipV="1">
            <a:off x="6386513" y="5976730"/>
            <a:ext cx="186565" cy="6478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1B37C5-855F-2E89-E2C5-D5BDEAA60858}"/>
              </a:ext>
            </a:extLst>
          </p:cNvPr>
          <p:cNvCxnSpPr>
            <a:cxnSpLocks/>
          </p:cNvCxnSpPr>
          <p:nvPr/>
        </p:nvCxnSpPr>
        <p:spPr>
          <a:xfrm>
            <a:off x="6573078" y="4262210"/>
            <a:ext cx="0" cy="50374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6944DDB-139E-441D-F8DB-E9A3919A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6577"/>
            <a:ext cx="1543050" cy="238576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1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505E82-E760-82B6-0D00-72CB31D9969D}"/>
              </a:ext>
            </a:extLst>
          </p:cNvPr>
          <p:cNvSpPr txBox="1">
            <a:spLocks/>
          </p:cNvSpPr>
          <p:nvPr/>
        </p:nvSpPr>
        <p:spPr>
          <a:xfrm>
            <a:off x="471488" y="649114"/>
            <a:ext cx="5915025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FORScan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 เขียน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73B6D-81CF-EB74-676F-476F65A44FAF}"/>
              </a:ext>
            </a:extLst>
          </p:cNvPr>
          <p:cNvSpPr txBox="1"/>
          <p:nvPr/>
        </p:nvSpPr>
        <p:spPr>
          <a:xfrm>
            <a:off x="471488" y="2068343"/>
            <a:ext cx="5915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เปิด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FORScan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 กดเชื่อมต่อ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ปล่อยให้อ่านโค้ดจนเสร็จ</a:t>
            </a:r>
            <a:endParaRPr lang="en-US" sz="1800"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h-TH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เลือกไอค่อนรูปชิป</a:t>
            </a:r>
            <a:endParaRPr lang="en-TH" sz="1800">
              <a:solidFill>
                <a:schemeClr val="accent6">
                  <a:lumMod val="60000"/>
                  <a:lumOff val="4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F69D8-6E01-482A-1DEA-65CD0E19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41" y="3345814"/>
            <a:ext cx="3823043" cy="296748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8EE8CCA-8153-5325-B9F3-0E1586A68F4F}"/>
              </a:ext>
            </a:extLst>
          </p:cNvPr>
          <p:cNvSpPr/>
          <p:nvPr/>
        </p:nvSpPr>
        <p:spPr>
          <a:xfrm>
            <a:off x="1786756" y="5188532"/>
            <a:ext cx="1927654" cy="642551"/>
          </a:xfrm>
          <a:prstGeom prst="wedgeRoundRectCallout">
            <a:avLst>
              <a:gd name="adj1" fmla="val -45149"/>
              <a:gd name="adj2" fmla="val 7788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1.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กดเชื่อมต่อ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437CCFC-FC02-3D18-78A1-93C23AA46ADB}"/>
              </a:ext>
            </a:extLst>
          </p:cNvPr>
          <p:cNvSpPr/>
          <p:nvPr/>
        </p:nvSpPr>
        <p:spPr>
          <a:xfrm>
            <a:off x="1964727" y="4018589"/>
            <a:ext cx="2279821" cy="642551"/>
          </a:xfrm>
          <a:prstGeom prst="wedgeRoundRectCallout">
            <a:avLst>
              <a:gd name="adj1" fmla="val -62608"/>
              <a:gd name="adj2" fmla="val 1394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2.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ไอค่อนรูปชิป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183C1-D03E-3FD0-EFD1-13B65CD1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19" y="7899420"/>
            <a:ext cx="4503653" cy="3484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1D353-EF23-E249-8EE5-0A63DC697AD0}"/>
              </a:ext>
            </a:extLst>
          </p:cNvPr>
          <p:cNvSpPr txBox="1"/>
          <p:nvPr/>
        </p:nvSpPr>
        <p:spPr>
          <a:xfrm>
            <a:off x="1556952" y="7530088"/>
            <a:ext cx="3697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Save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หรือ </a:t>
            </a:r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Write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อยู่หน้านี้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51C6373-B979-AB26-E797-14E3CBBBCE91}"/>
              </a:ext>
            </a:extLst>
          </p:cNvPr>
          <p:cNvSpPr/>
          <p:nvPr/>
        </p:nvSpPr>
        <p:spPr>
          <a:xfrm>
            <a:off x="1674341" y="9127809"/>
            <a:ext cx="1754659" cy="802148"/>
          </a:xfrm>
          <a:prstGeom prst="wedgeRoundRectCallout">
            <a:avLst>
              <a:gd name="adj1" fmla="val 43625"/>
              <a:gd name="adj2" fmla="val 14903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Save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ส่งเข้าเมล์ไว้ปลอดภัยสุด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1418010-AE50-E347-2E97-1C83F783EFD6}"/>
              </a:ext>
            </a:extLst>
          </p:cNvPr>
          <p:cNvSpPr/>
          <p:nvPr/>
        </p:nvSpPr>
        <p:spPr>
          <a:xfrm>
            <a:off x="3977269" y="8618809"/>
            <a:ext cx="1754659" cy="1239470"/>
          </a:xfrm>
          <a:prstGeom prst="wedgeRoundRectCallout">
            <a:avLst>
              <a:gd name="adj1" fmla="val -52700"/>
              <a:gd name="adj2" fmla="val 11483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กรอกโค้ดใหม่เสร็จแล้วกด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Write All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F7B4C-FD28-B08D-14E7-39432A072EBE}"/>
              </a:ext>
            </a:extLst>
          </p:cNvPr>
          <p:cNvSpPr txBox="1"/>
          <p:nvPr/>
        </p:nvSpPr>
        <p:spPr>
          <a:xfrm>
            <a:off x="339832" y="6524407"/>
            <a:ext cx="5915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th-TH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เอาโค้ดทั้ง </a:t>
            </a:r>
            <a:r>
              <a:rPr lang="en-US" sz="1800">
                <a:latin typeface="NP Happy new year" panose="02000000000000000000" pitchFamily="2" charset="0"/>
                <a:cs typeface="NP Happy new year" panose="02000000000000000000" pitchFamily="2" charset="0"/>
              </a:rPr>
              <a:t>4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(New)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ที่ได้จาก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sheet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(</a:t>
            </a:r>
            <a:r>
              <a:rPr lang="th-TH" sz="1800" b="1">
                <a:solidFill>
                  <a:srgbClr val="00B05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โค้ดใหม่อยู่ล่าง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)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มากรอกแล้วกด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Write All</a:t>
            </a:r>
            <a:endParaRPr lang="th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อย่าลืมตรวจสอบโมดูลให้ตรง </a:t>
            </a:r>
            <a:endParaRPr lang="en-TH" sz="18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F188C8B-118E-43BA-1893-2FEB011F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82203"/>
            <a:ext cx="1543050" cy="202950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6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DEFD86-9C81-8036-E6CA-679A42D2AEBE}"/>
              </a:ext>
            </a:extLst>
          </p:cNvPr>
          <p:cNvSpPr txBox="1">
            <a:spLocks/>
          </p:cNvSpPr>
          <p:nvPr/>
        </p:nvSpPr>
        <p:spPr>
          <a:xfrm>
            <a:off x="2446062" y="41842"/>
            <a:ext cx="5915025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เสร็จแล้ว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 descr="A picture containing text, indoor, monitor, camera&#10;&#10;Description automatically generated">
            <a:extLst>
              <a:ext uri="{FF2B5EF4-FFF2-40B4-BE49-F238E27FC236}">
                <a16:creationId xmlns:a16="http://schemas.microsoft.com/office/drawing/2014/main" id="{4FAC5269-DD52-9277-DAB1-93531206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020"/>
            <a:ext cx="6858000" cy="3086100"/>
          </a:xfrm>
          <a:prstGeom prst="rect">
            <a:avLst/>
          </a:prstGeom>
        </p:spPr>
      </p:pic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A390285-BA60-00D2-06CC-2BBBE1BC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65" y="4885997"/>
            <a:ext cx="6858000" cy="30861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322F9EE-9554-7148-A50D-68968B1C7996}"/>
              </a:ext>
            </a:extLst>
          </p:cNvPr>
          <p:cNvSpPr txBox="1">
            <a:spLocks/>
          </p:cNvSpPr>
          <p:nvPr/>
        </p:nvSpPr>
        <p:spPr>
          <a:xfrm>
            <a:off x="942975" y="7103516"/>
            <a:ext cx="5915025" cy="883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 sz="2000">
                <a:solidFill>
                  <a:schemeClr val="accent6">
                    <a:lumMod val="40000"/>
                    <a:lumOff val="60000"/>
                  </a:schemeClr>
                </a:solidFill>
              </a:rPr>
              <a:t>เมื่อดับเครื่องแล้วสตาร์ทใหม่คำเตือนจะหายไป</a:t>
            </a:r>
            <a:endParaRPr lang="en-US" sz="20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8977CEF-D02A-9BB8-A62C-084475E5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70327"/>
            <a:ext cx="1543050" cy="214826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 dirty="0"/>
          </a:p>
        </p:txBody>
      </p:sp>
      <p:pic>
        <p:nvPicPr>
          <p:cNvPr id="4" name="Picture 3" descr="A steering wheel and dashboard of a car&#10;&#10;Description automatically generated">
            <a:extLst>
              <a:ext uri="{FF2B5EF4-FFF2-40B4-BE49-F238E27FC236}">
                <a16:creationId xmlns:a16="http://schemas.microsoft.com/office/drawing/2014/main" id="{DA3DB288-5320-1919-4593-3DA5ED0D5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35420"/>
            <a:ext cx="6858000" cy="30861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E17320-DA71-5B40-A888-C7EEEAD2B5E5}"/>
              </a:ext>
            </a:extLst>
          </p:cNvPr>
          <p:cNvSpPr txBox="1">
            <a:spLocks/>
          </p:cNvSpPr>
          <p:nvPr/>
        </p:nvSpPr>
        <p:spPr>
          <a:xfrm>
            <a:off x="2548961" y="10687049"/>
            <a:ext cx="3333891" cy="734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 sz="200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ไฟ </a:t>
            </a:r>
            <a:r>
              <a:rPr lang="en-US" sz="2000">
                <a:solidFill>
                  <a:schemeClr val="accent4"/>
                </a:solidFill>
                <a:highlight>
                  <a:srgbClr val="808080"/>
                </a:highlight>
              </a:rPr>
              <a:t>i-eloop</a:t>
            </a:r>
            <a:r>
              <a:rPr lang="en-US" sz="200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, </a:t>
            </a:r>
            <a:r>
              <a:rPr lang="en-US" sz="2000">
                <a:solidFill>
                  <a:schemeClr val="accent4"/>
                </a:solidFill>
                <a:highlight>
                  <a:srgbClr val="808080"/>
                </a:highlight>
              </a:rPr>
              <a:t>i-stop </a:t>
            </a:r>
            <a:r>
              <a:rPr lang="th-TH" sz="210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ที่</a:t>
            </a:r>
            <a:r>
              <a:rPr lang="th-TH" sz="2000">
                <a:solidFill>
                  <a:schemeClr val="accent6">
                    <a:lumMod val="40000"/>
                    <a:lumOff val="60000"/>
                  </a:schemeClr>
                </a:solidFill>
                <a:highlight>
                  <a:srgbClr val="808080"/>
                </a:highlight>
              </a:rPr>
              <a:t>หน้าปัดไม่ขึ้นตลอดทาง</a:t>
            </a:r>
            <a:endParaRPr lang="en-US" sz="2000">
              <a:solidFill>
                <a:schemeClr val="accent6">
                  <a:lumMod val="40000"/>
                  <a:lumOff val="60000"/>
                </a:schemeClr>
              </a:solidFill>
              <a:highlight>
                <a:srgbClr val="808080"/>
              </a:highligh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085769-64CA-ADE4-BB99-5FEA8E62D9D0}"/>
              </a:ext>
            </a:extLst>
          </p:cNvPr>
          <p:cNvSpPr/>
          <p:nvPr/>
        </p:nvSpPr>
        <p:spPr>
          <a:xfrm>
            <a:off x="2997843" y="9838480"/>
            <a:ext cx="1446835" cy="47456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938820-C4E1-7A85-14DA-DDB8C10B46C8}"/>
              </a:ext>
            </a:extLst>
          </p:cNvPr>
          <p:cNvCxnSpPr>
            <a:cxnSpLocks/>
          </p:cNvCxnSpPr>
          <p:nvPr/>
        </p:nvCxnSpPr>
        <p:spPr>
          <a:xfrm flipH="1" flipV="1">
            <a:off x="3576577" y="10204132"/>
            <a:ext cx="122186" cy="48291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0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0874-421B-3126-4B88-F60E597B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832445"/>
          </a:xfrm>
        </p:spPr>
        <p:txBody>
          <a:bodyPr/>
          <a:lstStyle/>
          <a:p>
            <a:r>
              <a:rPr lang="th-TH"/>
              <a:t>ถอดสายควบคุม </a:t>
            </a:r>
            <a:r>
              <a:rPr lang="en-US">
                <a:solidFill>
                  <a:schemeClr val="accent4"/>
                </a:solidFill>
              </a:rPr>
              <a:t>I-eloop</a:t>
            </a:r>
            <a:endParaRPr lang="en-TH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4FA59-B7F6-4692-7A4D-00EF13EF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2</a:t>
            </a:fld>
            <a:endParaRPr lang="en-US" dirty="0"/>
          </a:p>
        </p:txBody>
      </p:sp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DAE02F36-E0AC-56E9-EFDC-E56D624D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31" y="1873993"/>
            <a:ext cx="2178644" cy="4841431"/>
          </a:xfrm>
          <a:prstGeom prst="rect">
            <a:avLst/>
          </a:prstGeom>
        </p:spPr>
      </p:pic>
      <p:pic>
        <p:nvPicPr>
          <p:cNvPr id="9" name="Picture 8" descr="A close up of a car&#10;&#10;Description automatically generated">
            <a:extLst>
              <a:ext uri="{FF2B5EF4-FFF2-40B4-BE49-F238E27FC236}">
                <a16:creationId xmlns:a16="http://schemas.microsoft.com/office/drawing/2014/main" id="{615E9F3D-4663-4188-AD6D-23394B871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94" y="7107860"/>
            <a:ext cx="2178644" cy="4841431"/>
          </a:xfrm>
          <a:prstGeom prst="rect">
            <a:avLst/>
          </a:prstGeom>
        </p:spPr>
      </p:pic>
      <p:pic>
        <p:nvPicPr>
          <p:cNvPr id="13" name="Picture 12" descr="A close-up of a car&#10;&#10;Description automatically generated">
            <a:extLst>
              <a:ext uri="{FF2B5EF4-FFF2-40B4-BE49-F238E27FC236}">
                <a16:creationId xmlns:a16="http://schemas.microsoft.com/office/drawing/2014/main" id="{B516150A-BE0F-8667-FE0B-46DAE18EC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831" y="7124436"/>
            <a:ext cx="2178644" cy="4841431"/>
          </a:xfrm>
          <a:prstGeom prst="rect">
            <a:avLst/>
          </a:prstGeom>
        </p:spPr>
      </p:pic>
      <p:pic>
        <p:nvPicPr>
          <p:cNvPr id="15" name="Picture 14" descr="A close up of a tire&#10;&#10;Description automatically generated">
            <a:extLst>
              <a:ext uri="{FF2B5EF4-FFF2-40B4-BE49-F238E27FC236}">
                <a16:creationId xmlns:a16="http://schemas.microsoft.com/office/drawing/2014/main" id="{EF3F405D-D16D-2F43-A519-158328788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94" y="1873993"/>
            <a:ext cx="2178644" cy="4841431"/>
          </a:xfrm>
          <a:prstGeom prst="rect">
            <a:avLst/>
          </a:prstGeom>
        </p:spPr>
      </p:pic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625A61DB-B0C6-B5B5-D1E9-BFA74F1BE20E}"/>
              </a:ext>
            </a:extLst>
          </p:cNvPr>
          <p:cNvSpPr/>
          <p:nvPr/>
        </p:nvSpPr>
        <p:spPr>
          <a:xfrm>
            <a:off x="4005565" y="2103568"/>
            <a:ext cx="1817225" cy="744781"/>
          </a:xfrm>
          <a:prstGeom prst="wedgeRoundRectCallout">
            <a:avLst>
              <a:gd name="adj1" fmla="val -37616"/>
              <a:gd name="adj2" fmla="val 2240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กดตรงนี้แล้วดึงสายออก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3179A4-8FD3-1E9A-5F57-830BFD6EAE1B}"/>
              </a:ext>
            </a:extLst>
          </p:cNvPr>
          <p:cNvSpPr/>
          <p:nvPr/>
        </p:nvSpPr>
        <p:spPr>
          <a:xfrm rot="19800000">
            <a:off x="4017203" y="3967249"/>
            <a:ext cx="455458" cy="3602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4890171E-5346-88C9-6BFF-12560E268CF9}"/>
              </a:ext>
            </a:extLst>
          </p:cNvPr>
          <p:cNvSpPr/>
          <p:nvPr/>
        </p:nvSpPr>
        <p:spPr>
          <a:xfrm>
            <a:off x="1217242" y="3112822"/>
            <a:ext cx="360382" cy="214930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F0684-3758-6715-DE05-0C283209B7BA}"/>
              </a:ext>
            </a:extLst>
          </p:cNvPr>
          <p:cNvSpPr txBox="1"/>
          <p:nvPr/>
        </p:nvSpPr>
        <p:spPr>
          <a:xfrm>
            <a:off x="842817" y="1973520"/>
            <a:ext cx="1988997" cy="92333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h-TH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หมุนล้อไปทางขวาช่วยทำงานง่าย</a:t>
            </a:r>
            <a:endParaRPr lang="en-TH">
              <a:solidFill>
                <a:schemeClr val="bg1">
                  <a:lumMod val="85000"/>
                  <a:lumOff val="15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34BEC34-E92A-363F-9457-4BF0D7EC4110}"/>
              </a:ext>
            </a:extLst>
          </p:cNvPr>
          <p:cNvSpPr/>
          <p:nvPr/>
        </p:nvSpPr>
        <p:spPr>
          <a:xfrm>
            <a:off x="795341" y="6025057"/>
            <a:ext cx="2060147" cy="632318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ไขควงแบนแกะสลักตรงกลางแล้วค่อยถอดตัวล๊อค</a:t>
            </a:r>
            <a:endParaRPr lang="en-TH" sz="1200">
              <a:solidFill>
                <a:schemeClr val="bg1">
                  <a:lumMod val="85000"/>
                  <a:lumOff val="15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6C2289AC-99D9-5032-05D2-B59EB6F3B7D5}"/>
              </a:ext>
            </a:extLst>
          </p:cNvPr>
          <p:cNvSpPr/>
          <p:nvPr/>
        </p:nvSpPr>
        <p:spPr>
          <a:xfrm>
            <a:off x="1118997" y="4228551"/>
            <a:ext cx="360382" cy="214930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195C8F0-A849-8864-30AA-60506408655D}"/>
              </a:ext>
            </a:extLst>
          </p:cNvPr>
          <p:cNvSpPr/>
          <p:nvPr/>
        </p:nvSpPr>
        <p:spPr>
          <a:xfrm>
            <a:off x="1320416" y="4975020"/>
            <a:ext cx="360382" cy="214930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533433A-DCC9-E364-A2A6-2EAB5EC42EFC}"/>
              </a:ext>
            </a:extLst>
          </p:cNvPr>
          <p:cNvSpPr/>
          <p:nvPr/>
        </p:nvSpPr>
        <p:spPr>
          <a:xfrm>
            <a:off x="818960" y="7730966"/>
            <a:ext cx="2060147" cy="733765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ถอดสายควบคุมเสร็จ</a:t>
            </a:r>
          </a:p>
          <a:p>
            <a:r>
              <a:rPr lang="th-TH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ใช้ทักษะ </a:t>
            </a:r>
            <a:r>
              <a:rPr lang="en-US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DIY</a:t>
            </a:r>
            <a:r>
              <a:rPr lang="th-TH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 หาวิธีปิดปลั๊กไม่ให้ฝุ่นโคลนเข้า </a:t>
            </a:r>
            <a:endParaRPr lang="en-TH" sz="1200">
              <a:solidFill>
                <a:schemeClr val="bg1">
                  <a:lumMod val="85000"/>
                  <a:lumOff val="15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D70ABC-B536-C51C-9B8E-945233AB6A1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680798" y="9502667"/>
            <a:ext cx="0" cy="30027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6D79FE-2E69-61D8-21B5-7844024BA42F}"/>
              </a:ext>
            </a:extLst>
          </p:cNvPr>
          <p:cNvCxnSpPr>
            <a:cxnSpLocks/>
          </p:cNvCxnSpPr>
          <p:nvPr/>
        </p:nvCxnSpPr>
        <p:spPr>
          <a:xfrm>
            <a:off x="1299188" y="8793594"/>
            <a:ext cx="403448" cy="14959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6B31574-7C4C-B262-C240-362928D90C1F}"/>
              </a:ext>
            </a:extLst>
          </p:cNvPr>
          <p:cNvSpPr txBox="1"/>
          <p:nvPr/>
        </p:nvSpPr>
        <p:spPr>
          <a:xfrm>
            <a:off x="1020782" y="9802941"/>
            <a:ext cx="1320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>
                <a:highlight>
                  <a:srgbClr val="808080"/>
                </a:highlight>
                <a:latin typeface="NP Happy new year" panose="02000000000000000000" pitchFamily="2" charset="0"/>
                <a:cs typeface="NP Happy new year" panose="02000000000000000000" pitchFamily="2" charset="0"/>
              </a:rPr>
              <a:t>ถุงพลาสติกครอบได้ง่ายดี</a:t>
            </a:r>
            <a:endParaRPr lang="en-TH" sz="1100">
              <a:highlight>
                <a:srgbClr val="808080"/>
              </a:highlight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657B8C4-14B9-4762-03EA-C2A5DD87F721}"/>
              </a:ext>
            </a:extLst>
          </p:cNvPr>
          <p:cNvSpPr/>
          <p:nvPr/>
        </p:nvSpPr>
        <p:spPr>
          <a:xfrm>
            <a:off x="3970914" y="7915196"/>
            <a:ext cx="1667549" cy="733765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200">
                <a:solidFill>
                  <a:schemeClr val="bg1">
                    <a:lumMod val="85000"/>
                    <a:lumOff val="1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เทปพันให้สนิท ใช้เทปยางละลายช่วยได้</a:t>
            </a:r>
            <a:endParaRPr lang="en-TH" sz="1200">
              <a:solidFill>
                <a:schemeClr val="bg1">
                  <a:lumMod val="85000"/>
                  <a:lumOff val="15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4A92E2-B8E2-723F-E543-3B7C62D9F8C7}"/>
              </a:ext>
            </a:extLst>
          </p:cNvPr>
          <p:cNvCxnSpPr>
            <a:cxnSpLocks/>
          </p:cNvCxnSpPr>
          <p:nvPr/>
        </p:nvCxnSpPr>
        <p:spPr>
          <a:xfrm flipH="1">
            <a:off x="4757195" y="8693650"/>
            <a:ext cx="156982" cy="32302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A912931-E26D-175D-C317-82E5C6D8B25D}"/>
              </a:ext>
            </a:extLst>
          </p:cNvPr>
          <p:cNvSpPr txBox="1"/>
          <p:nvPr/>
        </p:nvSpPr>
        <p:spPr>
          <a:xfrm>
            <a:off x="819366" y="8568531"/>
            <a:ext cx="1521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200">
                <a:latin typeface="NP Happy new year" panose="02000000000000000000" pitchFamily="2" charset="0"/>
                <a:cs typeface="NP Happy new year" panose="02000000000000000000" pitchFamily="2" charset="0"/>
              </a:rPr>
              <a:t>อุดกันโคลนเข้า</a:t>
            </a:r>
            <a:endParaRPr lang="en-TH" sz="12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F4C348-C804-B5AD-AE19-FF4014C3A85E}"/>
              </a:ext>
            </a:extLst>
          </p:cNvPr>
          <p:cNvSpPr/>
          <p:nvPr/>
        </p:nvSpPr>
        <p:spPr>
          <a:xfrm rot="19800000">
            <a:off x="4268279" y="8993910"/>
            <a:ext cx="792172" cy="943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412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A280-A738-C315-5F31-6E18F9EE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1056118"/>
          </a:xfrm>
        </p:spPr>
        <p:txBody>
          <a:bodyPr/>
          <a:lstStyle/>
          <a:p>
            <a:r>
              <a:rPr lang="en-TH"/>
              <a:t>FORScan </a:t>
            </a:r>
            <a:r>
              <a:rPr lang="th-TH"/>
              <a:t>อ่าน</a:t>
            </a:r>
            <a:endParaRPr lang="en-TH"/>
          </a:p>
        </p:txBody>
      </p:sp>
      <p:pic>
        <p:nvPicPr>
          <p:cNvPr id="6" name="Picture 5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005B7AF7-E730-A915-FB6A-445BB0E2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1388"/>
            <a:ext cx="6858000" cy="308610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47D9DB-79D4-600D-7233-BEBE011E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1646"/>
            <a:ext cx="6858000" cy="3086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51096E-1470-D2B6-9630-F1B6BA053BA5}"/>
              </a:ext>
            </a:extLst>
          </p:cNvPr>
          <p:cNvSpPr txBox="1">
            <a:spLocks/>
          </p:cNvSpPr>
          <p:nvPr/>
        </p:nvSpPr>
        <p:spPr>
          <a:xfrm>
            <a:off x="360277" y="181425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 sz="2800"/>
              <a:t>ใช้ </a:t>
            </a:r>
            <a:r>
              <a:rPr lang="en-US" sz="2800"/>
              <a:t>FORScan </a:t>
            </a:r>
            <a:r>
              <a:rPr lang="th-TH" sz="2800"/>
              <a:t>อ่านเฉพาะโมดูล </a:t>
            </a:r>
            <a:r>
              <a:rPr lang="en-US" sz="2800"/>
              <a:t>SSU </a:t>
            </a:r>
            <a:r>
              <a:rPr lang="th-TH" sz="2800"/>
              <a:t>และ </a:t>
            </a:r>
            <a:r>
              <a:rPr lang="en-US" sz="2800"/>
              <a:t>IC</a:t>
            </a:r>
            <a:endParaRPr lang="en-TH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4317A4-43DE-FE0C-F20B-7E397CD3D7D7}"/>
              </a:ext>
            </a:extLst>
          </p:cNvPr>
          <p:cNvSpPr txBox="1"/>
          <p:nvPr/>
        </p:nvSpPr>
        <p:spPr>
          <a:xfrm>
            <a:off x="897023" y="10805407"/>
            <a:ext cx="5489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>
                <a:latin typeface="NP Happy new year" panose="02000000000000000000" pitchFamily="2" charset="0"/>
                <a:cs typeface="NP Happy new year" panose="02000000000000000000" pitchFamily="2" charset="0"/>
              </a:rPr>
              <a:t>เก็บไฟล์ไว้ให้ดี ส่งเข้าอีเมล์ปลอดภัยและหาง่าย</a:t>
            </a:r>
            <a:endParaRPr lang="en-TH" sz="28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72F46D-48A9-B84E-8E1E-318932B2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22825"/>
            <a:ext cx="1543050" cy="262327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23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9004-21AC-0CF0-EBB8-9CCBA6BC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854222"/>
          </a:xfrm>
        </p:spPr>
        <p:txBody>
          <a:bodyPr/>
          <a:lstStyle/>
          <a:p>
            <a:r>
              <a:rPr lang="th-TH"/>
              <a:t>เซตโค้ด </a:t>
            </a:r>
            <a:r>
              <a:rPr lang="en-US"/>
              <a:t>ASBUILT</a:t>
            </a:r>
            <a:endParaRPr lang="en-TH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F1FC33E-72F5-A75C-71FC-AA03351D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3589"/>
            <a:ext cx="6858000" cy="4884821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13723CE-710F-7845-6FE9-E8A1FDA3347E}"/>
              </a:ext>
            </a:extLst>
          </p:cNvPr>
          <p:cNvSpPr/>
          <p:nvPr/>
        </p:nvSpPr>
        <p:spPr>
          <a:xfrm>
            <a:off x="1117600" y="5181600"/>
            <a:ext cx="3275496" cy="1066800"/>
          </a:xfrm>
          <a:prstGeom prst="wedgeRoundRectCallout">
            <a:avLst>
              <a:gd name="adj1" fmla="val -37083"/>
              <a:gd name="adj2" fmla="val 732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ดูที่ </a:t>
            </a:r>
            <a:r>
              <a:rPr lang="en-US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i-eloop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และ </a:t>
            </a:r>
            <a:r>
              <a:rPr lang="en-US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i-stop</a:t>
            </a:r>
          </a:p>
          <a:p>
            <a:pPr algn="ctr"/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แก้โค้ด </a:t>
            </a:r>
            <a:r>
              <a:rPr lang="en-US" b="1">
                <a:solidFill>
                  <a:schemeClr val="tx1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4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จุด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290CB-BE0E-2CC4-5119-D7CDACDC5B2D}"/>
              </a:ext>
            </a:extLst>
          </p:cNvPr>
          <p:cNvSpPr txBox="1"/>
          <p:nvPr/>
        </p:nvSpPr>
        <p:spPr>
          <a:xfrm>
            <a:off x="376031" y="9375172"/>
            <a:ext cx="3656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i-eloop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: </a:t>
            </a:r>
          </a:p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 - IC   - 720-04-25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</a:p>
          <a:p>
            <a:endParaRPr lang="en-US"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r>
              <a:rPr lang="en-US">
                <a:solidFill>
                  <a:srgbClr val="FFC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i-stop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:</a:t>
            </a:r>
          </a:p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 - SSU - 731-01-01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B1</a:t>
            </a:r>
          </a:p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 - SSU - 731-01-02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B0</a:t>
            </a:r>
          </a:p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 - IC   - 720-01-01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  <a:endParaRPr lang="en-TH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E8D568-6C4D-634C-42F6-64A9D5BB5D22}"/>
              </a:ext>
            </a:extLst>
          </p:cNvPr>
          <p:cNvSpPr/>
          <p:nvPr/>
        </p:nvSpPr>
        <p:spPr>
          <a:xfrm>
            <a:off x="0" y="6507085"/>
            <a:ext cx="4691270" cy="301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723299-CE42-7197-5FEF-2AE21124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10951"/>
            <a:ext cx="1543050" cy="274202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0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19CE-9DBC-951D-7BE8-2A4E3A00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75675"/>
            <a:ext cx="5915025" cy="1176301"/>
          </a:xfrm>
        </p:spPr>
        <p:txBody>
          <a:bodyPr/>
          <a:lstStyle/>
          <a:p>
            <a:r>
              <a:rPr lang="th-TH"/>
              <a:t>โค้ด </a:t>
            </a:r>
            <a:r>
              <a:rPr lang="en-TH">
                <a:solidFill>
                  <a:srgbClr val="FFC000"/>
                </a:solidFill>
              </a:rPr>
              <a:t>i-eloop</a:t>
            </a:r>
            <a:r>
              <a:rPr lang="en-TH"/>
              <a:t> (</a:t>
            </a:r>
            <a:r>
              <a:rPr lang="th-TH"/>
              <a:t>มี</a:t>
            </a:r>
            <a:r>
              <a:rPr lang="en-US"/>
              <a:t> 1 </a:t>
            </a:r>
            <a:r>
              <a:rPr lang="th-TH"/>
              <a:t>โค้ด)</a:t>
            </a:r>
            <a:endParaRPr lang="en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920A9-395C-8704-25DB-9A48A0F936FD}"/>
              </a:ext>
            </a:extLst>
          </p:cNvPr>
          <p:cNvSpPr txBox="1"/>
          <p:nvPr/>
        </p:nvSpPr>
        <p:spPr>
          <a:xfrm>
            <a:off x="1345453" y="2726755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IC   - </a:t>
            </a:r>
            <a:r>
              <a:rPr lang="en-US">
                <a:solidFill>
                  <a:schemeClr val="accent2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720-04-25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BD785-0CB8-C5D1-8BFE-E1AC65537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" t="2692" b="2075"/>
          <a:stretch/>
        </p:blipFill>
        <p:spPr>
          <a:xfrm>
            <a:off x="0" y="3999571"/>
            <a:ext cx="6769100" cy="2200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30219-0203-9E91-437B-E99FD75A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4867"/>
            <a:ext cx="6858000" cy="3083065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0F6A7CB-35F2-4787-7817-DC42350ADC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0101" y="3051432"/>
            <a:ext cx="2301915" cy="550603"/>
          </a:xfrm>
          <a:prstGeom prst="bentConnector3">
            <a:avLst>
              <a:gd name="adj1" fmla="val 72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2B5DAD-AC6E-5098-C471-8CE5B1273B44}"/>
              </a:ext>
            </a:extLst>
          </p:cNvPr>
          <p:cNvCxnSpPr>
            <a:cxnSpLocks/>
          </p:cNvCxnSpPr>
          <p:nvPr/>
        </p:nvCxnSpPr>
        <p:spPr>
          <a:xfrm>
            <a:off x="800100" y="3602036"/>
            <a:ext cx="0" cy="538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9AAA864-A6D3-E804-F31B-694CCC34ABE3}"/>
              </a:ext>
            </a:extLst>
          </p:cNvPr>
          <p:cNvSpPr txBox="1"/>
          <p:nvPr/>
        </p:nvSpPr>
        <p:spPr>
          <a:xfrm>
            <a:off x="2813839" y="2354321"/>
            <a:ext cx="3849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4 </a:t>
            </a:r>
            <a:r>
              <a:rPr lang="th-TH">
                <a:solidFill>
                  <a:schemeClr val="accent2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ไบต์</a:t>
            </a:r>
            <a:r>
              <a:rPr lang="en-US">
                <a:solidFill>
                  <a:schemeClr val="accent2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+</a:t>
            </a:r>
            <a:r>
              <a:rPr lang="en-US">
                <a:solidFill>
                  <a:schemeClr val="accent2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6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ไบต์ (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B0 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ถึง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B5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)</a:t>
            </a:r>
            <a:endParaRPr lang="en-TH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11E520-0E66-730B-551E-CD073E64D820}"/>
              </a:ext>
            </a:extLst>
          </p:cNvPr>
          <p:cNvSpPr txBox="1"/>
          <p:nvPr/>
        </p:nvSpPr>
        <p:spPr>
          <a:xfrm>
            <a:off x="4363118" y="3602036"/>
            <a:ext cx="3056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accent2">
                    <a:lumMod val="20000"/>
                    <a:lumOff val="8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B0 – B5 </a:t>
            </a:r>
            <a:r>
              <a:rPr lang="th-TH" sz="1400">
                <a:solidFill>
                  <a:schemeClr val="accent2">
                    <a:lumMod val="20000"/>
                    <a:lumOff val="8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รวม </a:t>
            </a:r>
            <a:r>
              <a:rPr lang="en-US" sz="1400">
                <a:solidFill>
                  <a:schemeClr val="accent2">
                    <a:lumMod val="20000"/>
                    <a:lumOff val="8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6 </a:t>
            </a:r>
            <a:r>
              <a:rPr lang="th-TH" sz="1400">
                <a:solidFill>
                  <a:schemeClr val="accent2">
                    <a:lumMod val="20000"/>
                    <a:lumOff val="8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ไบต์</a:t>
            </a:r>
            <a:endParaRPr lang="en-TH" sz="1400">
              <a:solidFill>
                <a:schemeClr val="accent2">
                  <a:lumMod val="20000"/>
                  <a:lumOff val="8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D40EE61-D5D1-273F-A476-02FEBAE183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14805" y="3499934"/>
            <a:ext cx="1229569" cy="230618"/>
          </a:xfrm>
          <a:prstGeom prst="bentConnector3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BE32F2-368A-9391-3950-B15CA4CEBC58}"/>
              </a:ext>
            </a:extLst>
          </p:cNvPr>
          <p:cNvCxnSpPr>
            <a:cxnSpLocks/>
          </p:cNvCxnSpPr>
          <p:nvPr/>
        </p:nvCxnSpPr>
        <p:spPr>
          <a:xfrm flipH="1">
            <a:off x="88900" y="6096000"/>
            <a:ext cx="3955276" cy="177579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108A44-A20E-BF26-DD0F-74E0D75902ED}"/>
              </a:ext>
            </a:extLst>
          </p:cNvPr>
          <p:cNvCxnSpPr>
            <a:cxnSpLocks/>
          </p:cNvCxnSpPr>
          <p:nvPr/>
        </p:nvCxnSpPr>
        <p:spPr>
          <a:xfrm flipH="1">
            <a:off x="3429000" y="6096000"/>
            <a:ext cx="1043609" cy="1775791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BF94D3B-0604-F7D4-75E4-107F058C3E3A}"/>
              </a:ext>
            </a:extLst>
          </p:cNvPr>
          <p:cNvSpPr txBox="1"/>
          <p:nvPr/>
        </p:nvSpPr>
        <p:spPr>
          <a:xfrm>
            <a:off x="1782482" y="7042841"/>
            <a:ext cx="21425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ขยาย </a:t>
            </a:r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  <a:r>
              <a:rPr lang="th-TH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 (ไบต์ที่</a:t>
            </a:r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2) 1 </a:t>
            </a:r>
            <a:r>
              <a:rPr lang="th-TH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ไบต์แปลงเป็นบิตได้ </a:t>
            </a:r>
            <a:r>
              <a:rPr lang="en-US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8 </a:t>
            </a:r>
            <a:r>
              <a:rPr lang="th-TH" sz="1400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บิต</a:t>
            </a:r>
            <a:endParaRPr lang="en-TH" sz="1400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012220-C284-0195-368F-EFB9EFB4D8B3}"/>
              </a:ext>
            </a:extLst>
          </p:cNvPr>
          <p:cNvSpPr/>
          <p:nvPr/>
        </p:nvSpPr>
        <p:spPr>
          <a:xfrm>
            <a:off x="3925957" y="4140820"/>
            <a:ext cx="616226" cy="1955180"/>
          </a:xfrm>
          <a:prstGeom prst="roundRect">
            <a:avLst/>
          </a:prstGeom>
          <a:solidFill>
            <a:srgbClr val="4472C4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4300B-7595-7950-3E0F-03CD1C8507B5}"/>
              </a:ext>
            </a:extLst>
          </p:cNvPr>
          <p:cNvSpPr txBox="1"/>
          <p:nvPr/>
        </p:nvSpPr>
        <p:spPr>
          <a:xfrm>
            <a:off x="800100" y="3978902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solidFill>
                  <a:schemeClr val="accent6">
                    <a:lumMod val="75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โค้ดเก่าอยู่บน</a:t>
            </a:r>
            <a:endParaRPr lang="en-TH" sz="1400">
              <a:solidFill>
                <a:schemeClr val="accent6">
                  <a:lumMod val="75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2377E4-839B-F92D-88AF-6410DD542B64}"/>
              </a:ext>
            </a:extLst>
          </p:cNvPr>
          <p:cNvSpPr txBox="1"/>
          <p:nvPr/>
        </p:nvSpPr>
        <p:spPr>
          <a:xfrm>
            <a:off x="5232623" y="5926159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solidFill>
                  <a:schemeClr val="accent6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โค้ดใหม่อยู่ล่าง</a:t>
            </a:r>
            <a:endParaRPr lang="en-TH" sz="1400">
              <a:solidFill>
                <a:schemeClr val="accent6"/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51" name="Rounded Rectangular Callout 50">
            <a:extLst>
              <a:ext uri="{FF2B5EF4-FFF2-40B4-BE49-F238E27FC236}">
                <a16:creationId xmlns:a16="http://schemas.microsoft.com/office/drawing/2014/main" id="{7BCD6C62-1CB5-C45E-C9C4-4806DFE1E741}"/>
              </a:ext>
            </a:extLst>
          </p:cNvPr>
          <p:cNvSpPr/>
          <p:nvPr/>
        </p:nvSpPr>
        <p:spPr>
          <a:xfrm>
            <a:off x="3604416" y="7412173"/>
            <a:ext cx="1918252" cy="1255525"/>
          </a:xfrm>
          <a:prstGeom prst="wedgeRoundRectCallout">
            <a:avLst>
              <a:gd name="adj1" fmla="val -177310"/>
              <a:gd name="adj2" fmla="val 826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ตำแหน่งโค้ด </a:t>
            </a:r>
            <a:r>
              <a:rPr lang="en-US">
                <a:solidFill>
                  <a:schemeClr val="accent4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i-eloop</a:t>
            </a:r>
          </a:p>
          <a:p>
            <a:pPr algn="ctr"/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b5=1</a:t>
            </a:r>
          </a:p>
          <a:p>
            <a:pPr algn="ctr"/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b4=0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A37B7DC4-C145-83DD-93CA-A15E85A7D5D8}"/>
              </a:ext>
            </a:extLst>
          </p:cNvPr>
          <p:cNvSpPr/>
          <p:nvPr/>
        </p:nvSpPr>
        <p:spPr>
          <a:xfrm rot="5400000">
            <a:off x="4386420" y="2306261"/>
            <a:ext cx="427513" cy="3572673"/>
          </a:xfrm>
          <a:prstGeom prst="leftBrace">
            <a:avLst>
              <a:gd name="adj1" fmla="val 43495"/>
              <a:gd name="adj2" fmla="val 50346"/>
            </a:avLst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8E3CDE-98EE-8EE6-327A-9E52A60E62EE}"/>
              </a:ext>
            </a:extLst>
          </p:cNvPr>
          <p:cNvSpPr txBox="1"/>
          <p:nvPr/>
        </p:nvSpPr>
        <p:spPr>
          <a:xfrm>
            <a:off x="471487" y="1521307"/>
            <a:ext cx="5729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>
                <a:solidFill>
                  <a:schemeClr val="accent2">
                    <a:lumMod val="20000"/>
                    <a:lumOff val="8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ORIG</a:t>
            </a:r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คือ โค้ดเก่า</a:t>
            </a:r>
          </a:p>
          <a:p>
            <a:r>
              <a:rPr lang="en-US" b="1">
                <a:solidFill>
                  <a:schemeClr val="accent6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NEW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 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คือโค้ดใหม่ที่จะเอาไปเขียนด้วย </a:t>
            </a: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FORScan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CB53C1B4-824C-462C-0319-140D26C1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6577"/>
            <a:ext cx="1543050" cy="238576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8B835F-061B-86E7-8DFC-037DBA25946E}"/>
              </a:ext>
            </a:extLst>
          </p:cNvPr>
          <p:cNvCxnSpPr/>
          <p:nvPr/>
        </p:nvCxnSpPr>
        <p:spPr>
          <a:xfrm>
            <a:off x="5462494" y="2723653"/>
            <a:ext cx="0" cy="8783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7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043DF82-FE0B-9E67-8074-66CC166A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1176301"/>
          </a:xfrm>
        </p:spPr>
        <p:txBody>
          <a:bodyPr/>
          <a:lstStyle/>
          <a:p>
            <a:r>
              <a:rPr lang="th-TH"/>
              <a:t>โค้ด </a:t>
            </a:r>
            <a:r>
              <a:rPr lang="en-TH">
                <a:solidFill>
                  <a:srgbClr val="FFC000"/>
                </a:solidFill>
              </a:rPr>
              <a:t>i-stop </a:t>
            </a:r>
            <a:r>
              <a:rPr lang="th-TH"/>
              <a:t>แก้ </a:t>
            </a:r>
            <a:r>
              <a:rPr lang="en-US"/>
              <a:t>3 </a:t>
            </a:r>
            <a:r>
              <a:rPr lang="th-TH"/>
              <a:t>จุด</a:t>
            </a:r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E41E6-F28E-C44A-46D8-CC7B35AC27AA}"/>
              </a:ext>
            </a:extLst>
          </p:cNvPr>
          <p:cNvSpPr txBox="1"/>
          <p:nvPr/>
        </p:nvSpPr>
        <p:spPr>
          <a:xfrm>
            <a:off x="581891" y="1825415"/>
            <a:ext cx="4126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SSU - 731-01-01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B1</a:t>
            </a:r>
            <a:endParaRPr lang="th-TH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SSU - 731-01-02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B0</a:t>
            </a:r>
            <a:endParaRPr lang="th-TH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IC   - 720-01-01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B2</a:t>
            </a:r>
            <a:endParaRPr lang="en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A2540-1095-EDD5-2FAC-B3387DD3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747"/>
            <a:ext cx="6858000" cy="1279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92D15-23BB-EB2C-4E9E-1BF29AB2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9053"/>
            <a:ext cx="6858000" cy="4717386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BC1B8FF-8326-3163-A0D9-56B861AE2223}"/>
              </a:ext>
            </a:extLst>
          </p:cNvPr>
          <p:cNvSpPr/>
          <p:nvPr/>
        </p:nvSpPr>
        <p:spPr>
          <a:xfrm>
            <a:off x="2395845" y="5914482"/>
            <a:ext cx="2568040" cy="1417817"/>
          </a:xfrm>
          <a:prstGeom prst="wedgeRoundRectCallout">
            <a:avLst>
              <a:gd name="adj1" fmla="val -42240"/>
              <a:gd name="adj2" fmla="val 9433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>
                <a:latin typeface="NP Happy new year" panose="02000000000000000000" pitchFamily="2" charset="0"/>
                <a:cs typeface="NP Happy new year" panose="02000000000000000000" pitchFamily="2" charset="0"/>
              </a:rPr>
              <a:t>กดเพ็จ</a:t>
            </a:r>
            <a:r>
              <a:rPr lang="en-US" sz="2400">
                <a:latin typeface="NP Happy new year" panose="02000000000000000000" pitchFamily="2" charset="0"/>
                <a:cs typeface="NP Happy new year" panose="02000000000000000000" pitchFamily="2" charset="0"/>
              </a:rPr>
              <a:t>“Donate &amp; Tutorial”</a:t>
            </a:r>
            <a:endParaRPr lang="en-TH" sz="2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A098543-C1B6-867A-301A-B98604A78B03}"/>
              </a:ext>
            </a:extLst>
          </p:cNvPr>
          <p:cNvSpPr/>
          <p:nvPr/>
        </p:nvSpPr>
        <p:spPr>
          <a:xfrm>
            <a:off x="4044536" y="7513817"/>
            <a:ext cx="2568040" cy="1417817"/>
          </a:xfrm>
          <a:prstGeom prst="wedgeRoundRectCallout">
            <a:avLst>
              <a:gd name="adj1" fmla="val -46864"/>
              <a:gd name="adj2" fmla="val 851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เลือกโมดูล</a:t>
            </a:r>
          </a:p>
          <a:p>
            <a:pPr algn="ctr"/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ลิงค์จะพาไปตำแหน่งโค้ด</a:t>
            </a:r>
            <a:endParaRPr lang="en-TH" sz="20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56F28E-0A62-2AEC-F700-39E25B69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46577"/>
            <a:ext cx="1543050" cy="238576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0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FFC4-A008-9EF4-3753-46363D79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843416"/>
          </a:xfrm>
        </p:spPr>
        <p:txBody>
          <a:bodyPr/>
          <a:lstStyle/>
          <a:p>
            <a:pPr algn="ctr"/>
            <a:r>
              <a:rPr lang="en-US"/>
              <a:t>Copy and Paste</a:t>
            </a:r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565AD-9E38-267C-C02C-CD2974A1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" y="8152833"/>
            <a:ext cx="6858000" cy="3107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64C3E-9920-317C-7693-A943339DBEAE}"/>
              </a:ext>
            </a:extLst>
          </p:cNvPr>
          <p:cNvSpPr txBox="1"/>
          <p:nvPr/>
        </p:nvSpPr>
        <p:spPr>
          <a:xfrm>
            <a:off x="1406769" y="6281282"/>
            <a:ext cx="269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ก๊อปปี้แล้ววางตรง</a:t>
            </a:r>
            <a:r>
              <a:rPr lang="th-TH">
                <a:solidFill>
                  <a:srgbClr val="FF0000"/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เซลล์สีแดง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ได้เลย โปรแกรมจะจัดการข้อมูลให้เอง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6348A5-B276-D830-3F74-ABBA9574AF95}"/>
              </a:ext>
            </a:extLst>
          </p:cNvPr>
          <p:cNvCxnSpPr/>
          <p:nvPr/>
        </p:nvCxnSpPr>
        <p:spPr>
          <a:xfrm flipH="1">
            <a:off x="797169" y="7481611"/>
            <a:ext cx="867508" cy="1556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5F1EFDB-1BE4-0BC5-7CE1-7AE9CA94BEDB}"/>
              </a:ext>
            </a:extLst>
          </p:cNvPr>
          <p:cNvSpPr/>
          <p:nvPr/>
        </p:nvSpPr>
        <p:spPr>
          <a:xfrm>
            <a:off x="3982212" y="11041380"/>
            <a:ext cx="379476" cy="283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C390A-DBC9-0E1E-5FF0-6D902F1C903E}"/>
              </a:ext>
            </a:extLst>
          </p:cNvPr>
          <p:cNvSpPr txBox="1"/>
          <p:nvPr/>
        </p:nvSpPr>
        <p:spPr>
          <a:xfrm>
            <a:off x="4343952" y="6235115"/>
            <a:ext cx="182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วางโค้ดตรงตามโมดูล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821DDD-5555-0738-7D55-4FE0E6776D21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171950" y="6846080"/>
            <a:ext cx="853065" cy="4195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D8596F-2D3C-2CFA-A876-65A587C8E82D}"/>
              </a:ext>
            </a:extLst>
          </p:cNvPr>
          <p:cNvSpPr txBox="1"/>
          <p:nvPr/>
        </p:nvSpPr>
        <p:spPr>
          <a:xfrm>
            <a:off x="837216" y="3532002"/>
            <a:ext cx="1829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โมดูล 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IC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 เยอะ</a:t>
            </a:r>
          </a:p>
          <a:p>
            <a:pPr marL="285750" indent="-285750">
              <a:buFontTx/>
              <a:buChar char="-"/>
            </a:pPr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SSU</a:t>
            </a:r>
            <a:r>
              <a:rPr lang="th-TH">
                <a:latin typeface="NP Happy new year" panose="02000000000000000000" pitchFamily="2" charset="0"/>
                <a:cs typeface="NP Happy new year" panose="02000000000000000000" pitchFamily="2" charset="0"/>
              </a:rPr>
              <a:t> น้อย</a:t>
            </a:r>
            <a:endParaRPr lang="en-TH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DFF37C0-289D-0B38-58F9-0959B749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31803"/>
            <a:ext cx="1543050" cy="253349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960C8E-45FA-08B5-4E46-0BFA34F92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108" y="3027101"/>
            <a:ext cx="4134747" cy="26184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E299BF-E794-5764-FCFE-D4E4801FB2EA}"/>
              </a:ext>
            </a:extLst>
          </p:cNvPr>
          <p:cNvCxnSpPr>
            <a:cxnSpLocks/>
          </p:cNvCxnSpPr>
          <p:nvPr/>
        </p:nvCxnSpPr>
        <p:spPr>
          <a:xfrm>
            <a:off x="4653712" y="3387306"/>
            <a:ext cx="413121" cy="28478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505E6-E07F-4728-8C35-78E14FD90FFD}"/>
              </a:ext>
            </a:extLst>
          </p:cNvPr>
          <p:cNvCxnSpPr>
            <a:cxnSpLocks/>
          </p:cNvCxnSpPr>
          <p:nvPr/>
        </p:nvCxnSpPr>
        <p:spPr>
          <a:xfrm flipH="1">
            <a:off x="2667000" y="5610060"/>
            <a:ext cx="498231" cy="716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2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E2C20C-0526-C64C-F7DE-85151E42A6F7}"/>
              </a:ext>
            </a:extLst>
          </p:cNvPr>
          <p:cNvSpPr txBox="1">
            <a:spLocks/>
          </p:cNvSpPr>
          <p:nvPr/>
        </p:nvSpPr>
        <p:spPr>
          <a:xfrm>
            <a:off x="471488" y="649114"/>
            <a:ext cx="5915025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SSU - 731-01-01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NP Happy new year" panose="02000000000000000000" pitchFamily="2" charset="0"/>
                <a:cs typeface="NP Happy new year" panose="02000000000000000000" pitchFamily="2" charset="0"/>
              </a:rPr>
              <a:t>B1</a:t>
            </a:r>
            <a:endParaRPr lang="th-TH">
              <a:solidFill>
                <a:schemeClr val="accent6">
                  <a:lumMod val="40000"/>
                  <a:lumOff val="60000"/>
                </a:schemeClr>
              </a:solidFill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81DF4-D568-B58F-6A41-1B46D2C1059F}"/>
              </a:ext>
            </a:extLst>
          </p:cNvPr>
          <p:cNvSpPr txBox="1"/>
          <p:nvPr/>
        </p:nvSpPr>
        <p:spPr>
          <a:xfrm>
            <a:off x="0" y="3331626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โค้ดเก่าอยู่บน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377C3-380B-A7D0-5D7F-1BE53C90E70C}"/>
              </a:ext>
            </a:extLst>
          </p:cNvPr>
          <p:cNvSpPr txBox="1"/>
          <p:nvPr/>
        </p:nvSpPr>
        <p:spPr>
          <a:xfrm>
            <a:off x="5232623" y="5926159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โค้ดใหม่อยู่ล่าง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BAC818-E0B9-A667-AA7D-AF49A07374E6}"/>
              </a:ext>
            </a:extLst>
          </p:cNvPr>
          <p:cNvSpPr txBox="1">
            <a:spLocks/>
          </p:cNvSpPr>
          <p:nvPr/>
        </p:nvSpPr>
        <p:spPr>
          <a:xfrm>
            <a:off x="1366591" y="10117959"/>
            <a:ext cx="4412796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จากเดิม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   b4=1</a:t>
            </a:r>
          </a:p>
          <a:p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เปลี่ยนเป็น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b4=0</a:t>
            </a:r>
            <a:endParaRPr lang="th-TH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E26CB2-C6BB-64DF-6994-4B7CD02C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7"/>
          <a:stretch/>
        </p:blipFill>
        <p:spPr>
          <a:xfrm>
            <a:off x="2554020" y="7079322"/>
            <a:ext cx="2928713" cy="2447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996CD-523C-D192-ABB2-31B5A2F0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5563"/>
            <a:ext cx="6858000" cy="2234436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592FB86-2F44-1556-FB14-4AB47C52CBBB}"/>
              </a:ext>
            </a:extLst>
          </p:cNvPr>
          <p:cNvCxnSpPr>
            <a:cxnSpLocks/>
          </p:cNvCxnSpPr>
          <p:nvPr/>
        </p:nvCxnSpPr>
        <p:spPr>
          <a:xfrm rot="5400000">
            <a:off x="2900955" y="6263299"/>
            <a:ext cx="1344068" cy="28797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86415EB-6BB2-D719-32B8-86BCB26134B6}"/>
              </a:ext>
            </a:extLst>
          </p:cNvPr>
          <p:cNvCxnSpPr/>
          <p:nvPr/>
        </p:nvCxnSpPr>
        <p:spPr>
          <a:xfrm rot="5400000">
            <a:off x="3295403" y="1834738"/>
            <a:ext cx="2481942" cy="163879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565CBA7-AFE3-6A24-3DE6-15603624934C}"/>
              </a:ext>
            </a:extLst>
          </p:cNvPr>
          <p:cNvSpPr/>
          <p:nvPr/>
        </p:nvSpPr>
        <p:spPr>
          <a:xfrm>
            <a:off x="3948603" y="6367560"/>
            <a:ext cx="2568040" cy="708909"/>
          </a:xfrm>
          <a:prstGeom prst="wedgeRoundRectCallout">
            <a:avLst>
              <a:gd name="adj1" fmla="val -66474"/>
              <a:gd name="adj2" fmla="val 21691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เซต </a:t>
            </a:r>
            <a:r>
              <a:rPr lang="en-US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b4 </a:t>
            </a:r>
            <a:r>
              <a:rPr lang="th-TH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เป็น </a:t>
            </a:r>
            <a:r>
              <a:rPr lang="en-US" sz="2000">
                <a:latin typeface="NP Happy new year" panose="02000000000000000000" pitchFamily="2" charset="0"/>
                <a:cs typeface="NP Happy new year" panose="02000000000000000000" pitchFamily="2" charset="0"/>
              </a:rPr>
              <a:t>0</a:t>
            </a:r>
            <a:endParaRPr lang="th-TH" sz="20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672102-963F-1D62-1BC5-39096680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70327"/>
            <a:ext cx="1543050" cy="214826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4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C59C87-2E70-A208-4E49-027B52774CC7}"/>
              </a:ext>
            </a:extLst>
          </p:cNvPr>
          <p:cNvSpPr txBox="1">
            <a:spLocks/>
          </p:cNvSpPr>
          <p:nvPr/>
        </p:nvSpPr>
        <p:spPr>
          <a:xfrm>
            <a:off x="471488" y="649114"/>
            <a:ext cx="5915025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en-US">
                <a:latin typeface="NP Happy new year" panose="02000000000000000000" pitchFamily="2" charset="0"/>
                <a:cs typeface="NP Happy new year" panose="02000000000000000000" pitchFamily="2" charset="0"/>
              </a:rPr>
              <a:t>SSU - 731-01-02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B0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12C33-6F32-FB28-EDA4-0EB9234A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5924"/>
            <a:ext cx="6858000" cy="172710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F680D3-FDDD-EF18-4D2E-03A324041DE3}"/>
              </a:ext>
            </a:extLst>
          </p:cNvPr>
          <p:cNvCxnSpPr/>
          <p:nvPr/>
        </p:nvCxnSpPr>
        <p:spPr>
          <a:xfrm>
            <a:off x="5345723" y="1395046"/>
            <a:ext cx="0" cy="9495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5957E-B1CE-84C9-8A30-DD70EF6C9C14}"/>
              </a:ext>
            </a:extLst>
          </p:cNvPr>
          <p:cNvCxnSpPr>
            <a:cxnSpLocks/>
          </p:cNvCxnSpPr>
          <p:nvPr/>
        </p:nvCxnSpPr>
        <p:spPr>
          <a:xfrm>
            <a:off x="2297723" y="2344615"/>
            <a:ext cx="304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6E4CD6-E723-639F-CBF6-81837EBD8BBE}"/>
              </a:ext>
            </a:extLst>
          </p:cNvPr>
          <p:cNvCxnSpPr>
            <a:cxnSpLocks/>
          </p:cNvCxnSpPr>
          <p:nvPr/>
        </p:nvCxnSpPr>
        <p:spPr>
          <a:xfrm>
            <a:off x="2297723" y="2344615"/>
            <a:ext cx="0" cy="138332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D0CF69-CDDA-9F3E-996D-DA66CBF201D8}"/>
              </a:ext>
            </a:extLst>
          </p:cNvPr>
          <p:cNvSpPr txBox="1"/>
          <p:nvPr/>
        </p:nvSpPr>
        <p:spPr>
          <a:xfrm>
            <a:off x="2826256" y="2851610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00000111</a:t>
            </a:r>
            <a:r>
              <a:rPr lang="en-TH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2</a:t>
            </a:r>
            <a:r>
              <a:rPr lang="en-TH">
                <a:latin typeface="NP Happy new year" panose="02000000000000000000" pitchFamily="2" charset="0"/>
                <a:cs typeface="NP Happy new year" panose="02000000000000000000" pitchFamily="2" charset="0"/>
              </a:rPr>
              <a:t> = 7</a:t>
            </a:r>
            <a:r>
              <a:rPr lang="en-TH" baseline="-25000">
                <a:latin typeface="NP Happy new year" panose="02000000000000000000" pitchFamily="2" charset="0"/>
                <a:cs typeface="NP Happy new year" panose="02000000000000000000" pitchFamily="2" charset="0"/>
              </a:rPr>
              <a:t>16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43920D6-73D7-F15F-B8CF-74AA9BA0E895}"/>
              </a:ext>
            </a:extLst>
          </p:cNvPr>
          <p:cNvCxnSpPr>
            <a:cxnSpLocks/>
            <a:endCxn id="19" idx="3"/>
          </p:cNvCxnSpPr>
          <p:nvPr/>
        </p:nvCxnSpPr>
        <p:spPr>
          <a:xfrm rot="5400000" flipH="1" flipV="1">
            <a:off x="4806818" y="3469674"/>
            <a:ext cx="921782" cy="54986"/>
          </a:xfrm>
          <a:prstGeom prst="curvedConnector4">
            <a:avLst>
              <a:gd name="adj1" fmla="val 39983"/>
              <a:gd name="adj2" fmla="val 5157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E4B16A0-A6C8-2CF6-4FE7-F4628F02618C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2444760" y="3036276"/>
            <a:ext cx="381496" cy="877734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>
            <a:extLst>
              <a:ext uri="{FF2B5EF4-FFF2-40B4-BE49-F238E27FC236}">
                <a16:creationId xmlns:a16="http://schemas.microsoft.com/office/drawing/2014/main" id="{B19275FE-A285-ED33-A66E-2B3005C56090}"/>
              </a:ext>
            </a:extLst>
          </p:cNvPr>
          <p:cNvSpPr/>
          <p:nvPr/>
        </p:nvSpPr>
        <p:spPr>
          <a:xfrm>
            <a:off x="2403231" y="5076092"/>
            <a:ext cx="3094892" cy="647126"/>
          </a:xfrm>
          <a:custGeom>
            <a:avLst/>
            <a:gdLst>
              <a:gd name="connsiteX0" fmla="*/ 3094892 w 3094892"/>
              <a:gd name="connsiteY0" fmla="*/ 175846 h 647126"/>
              <a:gd name="connsiteX1" fmla="*/ 1711569 w 3094892"/>
              <a:gd name="connsiteY1" fmla="*/ 644770 h 647126"/>
              <a:gd name="connsiteX2" fmla="*/ 0 w 3094892"/>
              <a:gd name="connsiteY2" fmla="*/ 0 h 64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94892" h="647126">
                <a:moveTo>
                  <a:pt x="3094892" y="175846"/>
                </a:moveTo>
                <a:cubicBezTo>
                  <a:pt x="2661138" y="424962"/>
                  <a:pt x="2227384" y="674078"/>
                  <a:pt x="1711569" y="644770"/>
                </a:cubicBezTo>
                <a:cubicBezTo>
                  <a:pt x="1195754" y="615462"/>
                  <a:pt x="597877" y="307731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2346DB0-F232-14B9-500C-86E88058800C}"/>
              </a:ext>
            </a:extLst>
          </p:cNvPr>
          <p:cNvSpPr txBox="1">
            <a:spLocks/>
          </p:cNvSpPr>
          <p:nvPr/>
        </p:nvSpPr>
        <p:spPr>
          <a:xfrm>
            <a:off x="1013369" y="6215048"/>
            <a:ext cx="5055091" cy="117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NP Happy new year" panose="02000000000000000000" pitchFamily="2" charset="0"/>
                <a:ea typeface="+mj-ea"/>
                <a:cs typeface="NP Happy new year" panose="02000000000000000000" pitchFamily="2" charset="0"/>
              </a:defRPr>
            </a:lvl1pPr>
          </a:lstStyle>
          <a:p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รถคันนี้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b4 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เป็น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0 </a:t>
            </a:r>
            <a:r>
              <a:rPr lang="th-TH">
                <a:solidFill>
                  <a:schemeClr val="accent6">
                    <a:lumMod val="40000"/>
                    <a:lumOff val="60000"/>
                  </a:schemeClr>
                </a:solidFill>
              </a:rPr>
              <a:t>อยู่แล้ว จึงไม่ต้องเปลี่ยน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1C3A90-B60A-9B86-32AC-16A0D9C309F8}"/>
              </a:ext>
            </a:extLst>
          </p:cNvPr>
          <p:cNvSpPr txBox="1"/>
          <p:nvPr/>
        </p:nvSpPr>
        <p:spPr>
          <a:xfrm>
            <a:off x="176840" y="3268147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โค้ดเก่าอยู่บน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749C8A-7105-701F-EBB6-A302711DE772}"/>
              </a:ext>
            </a:extLst>
          </p:cNvPr>
          <p:cNvSpPr txBox="1"/>
          <p:nvPr/>
        </p:nvSpPr>
        <p:spPr>
          <a:xfrm>
            <a:off x="103102" y="5245766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>
                <a:latin typeface="NP Happy new year" panose="02000000000000000000" pitchFamily="2" charset="0"/>
                <a:cs typeface="NP Happy new year" panose="02000000000000000000" pitchFamily="2" charset="0"/>
              </a:rPr>
              <a:t>โค้ดใหม่อยู่ล่าง</a:t>
            </a:r>
            <a:endParaRPr lang="en-TH" sz="1400">
              <a:latin typeface="NP Happy new year" panose="02000000000000000000" pitchFamily="2" charset="0"/>
              <a:cs typeface="NP Happy new year" panose="02000000000000000000" pitchFamily="2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6271091-4121-86D4-6772-F18C5A57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4950" y="11958451"/>
            <a:ext cx="1543050" cy="226701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17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339</TotalTime>
  <Words>547</Words>
  <Application>Microsoft Macintosh PowerPoint</Application>
  <PresentationFormat>Widescreen</PresentationFormat>
  <Paragraphs>102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NP Happy new year</vt:lpstr>
      <vt:lpstr>Office Theme</vt:lpstr>
      <vt:lpstr>ปิดไฟเตือน i-Eloop และ i-Stop</vt:lpstr>
      <vt:lpstr>ถอดสายควบคุม I-eloop</vt:lpstr>
      <vt:lpstr>FORScan อ่าน</vt:lpstr>
      <vt:lpstr>เซตโค้ด ASBUILT</vt:lpstr>
      <vt:lpstr>โค้ด i-eloop (มี 1 โค้ด)</vt:lpstr>
      <vt:lpstr>โค้ด i-stop แก้ 3 จุด</vt:lpstr>
      <vt:lpstr>Copy and Paste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ปิดการเตือน I-ELOOP และ I-STOP</dc:title>
  <dc:creator>Microsoft Office User</dc:creator>
  <cp:lastModifiedBy>Microsoft Office User</cp:lastModifiedBy>
  <cp:revision>125</cp:revision>
  <dcterms:created xsi:type="dcterms:W3CDTF">2023-07-20T12:46:35Z</dcterms:created>
  <dcterms:modified xsi:type="dcterms:W3CDTF">2023-07-21T06:04:13Z</dcterms:modified>
</cp:coreProperties>
</file>